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>
        <p:scale>
          <a:sx n="77" d="100"/>
          <a:sy n="77" d="100"/>
        </p:scale>
        <p:origin x="86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892E2-EA25-8949-3074-FF664DF9C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F950FB-05E1-E49F-F745-A286CB9F5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3DC76-6B5C-5D1A-76D2-578F14D38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EBF49-94E0-6D02-C565-9D1A60EF4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5EC58-DECD-8CEF-790C-EE2A6C47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B006-EDB1-B967-BA58-DE5D2C02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AE69E3-89E2-BD0F-5AEB-62E1B3096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35699-D45D-5F7F-A355-5D07AF7E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63392-50E5-ED98-BA31-C9E007C48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9C7F9-E847-2146-CD42-962D7FAF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7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12227B-F536-31E9-B68C-928BFED96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A341C-3599-6E02-BDA5-8792D10BA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7203E-0C30-3793-A42A-A9026AAA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43788-17BF-6299-7659-C65A8042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D5364-C844-4D71-FAE0-642016C0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4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0BCB8-534E-9E29-A3B5-BE7612B66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40A0-4866-D821-955F-F55CF72C6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A93FA-EBE7-E663-2B0F-7C41E65DC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F23F8-CB27-F8EC-044B-85FCAD07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71DF9-D53A-A08A-DB36-7D30B68CE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5388C-556C-BE33-8E20-5952F37B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92056-FFDA-B118-14D6-BE0F37417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99A29-040B-CE9E-C0A7-53403435F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11345-CBE2-462E-1937-2E482A730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630E2-B437-E111-9E64-2160889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5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1A26-F366-A784-C4C6-35E9D078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1DE6C-595F-D583-E00F-F7283AD1B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2D001-9FA4-E8F6-3E70-62677C7E4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B755F-AD06-81C2-BC73-4E0427627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14839-2895-27CB-DE47-60A7E471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C5424-2978-2AE2-32B6-B833D84E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9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363DD-CA65-87F3-1995-C2F48D4C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DC8B9-E751-17E0-3420-92E72C453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17791-A4DF-EDA6-FC20-1C9AEED87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6B25E6-FDDD-5FC9-DA54-F1647D1FC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6EE631-85FF-FA5A-35E7-0C12567DF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DB2F4E-8574-843F-C1F1-7FEA1D6C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46FD46-E9B7-EFFE-8340-2AC3AC76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D657C-669B-C7A6-4D9C-429FB2A0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9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25C53-9621-0DCF-5AF0-E08D0BAD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9E169-DDA2-6F64-01F9-88225449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C9E51-E6D8-B4EF-2FD9-606A67295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7E9A8-6831-36ED-5BA1-F890C317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0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AD96C1-E3BB-EE29-689A-75BC785CE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913C0A-592D-F34A-F903-A41B77D2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9DEA4-F7F8-C38E-70E3-B562CB23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5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D6C7B-31CC-284F-7759-D8F016E44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A4D5E-1034-BD88-5AF6-E2203BA30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A7AE6-0C19-36C5-A58F-45DDA4EED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C2920-EBA6-B4CB-69A7-E6D63890E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C39-7B4D-5E41-A598-70C6F0ECF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04CAD-DAC0-3D88-F6B9-7F6AB1E0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3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25293-92BB-C268-7D79-BC8D340A0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3A8745-3850-A556-6B37-978B273BB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426EF-F07A-A29A-40D9-DF748ABF6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98C0D-127E-DFB0-DD80-DED837E9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B3C84-F39E-0EFC-7BA8-A69D099FD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1C5DA-CA8E-E43E-CE55-41D7ECBC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3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277AA4-0CDE-017B-E95C-1CF2660F9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66C6A-672F-3D76-C98E-D09AA0628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C9ADE-0C79-D6C8-F438-C173CED3E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05C74-3E9D-4139-880A-46F794320D23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CBF48-6F9E-81CD-510F-26D44635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38E18-860B-DA07-049B-81B213F47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E9B835-4F3C-43FF-B45C-1B1EEB0B7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8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7D7CA-39AE-3629-4E3F-FE21C946BC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Understanding the Complex Landscape of Student AI Use in Writing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1B1254-A3BA-FE23-C3CF-20F27AF8E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8100"/>
            <a:ext cx="9144000" cy="1409700"/>
          </a:xfrm>
        </p:spPr>
        <p:txBody>
          <a:bodyPr/>
          <a:lstStyle/>
          <a:p>
            <a:r>
              <a:rPr lang="en-US" sz="2000" i="1" dirty="0">
                <a:latin typeface="Aptos Body"/>
              </a:rPr>
              <a:t>(</a:t>
            </a:r>
            <a:r>
              <a:rPr lang="en-US" sz="2000" i="1" dirty="0">
                <a:effectLst/>
                <a:latin typeface="Aptos Body"/>
                <a:ea typeface="Aptos" panose="020B0004020202020204" pitchFamily="34" charset="0"/>
                <a:cs typeface="Times New Roman" panose="02020603050405020304" pitchFamily="18" charset="0"/>
              </a:rPr>
              <a:t>The Influence of Digital Tools on Literacy, Learning Engagement, and Student Development</a:t>
            </a:r>
            <a:r>
              <a:rPr lang="en-US" sz="2000" i="1" dirty="0">
                <a:latin typeface="Aptos Body"/>
              </a:rPr>
              <a:t> Roundtable Presentation, 2025)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53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23CBB-1F7A-00E2-F2FD-EBB93AB3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Survey &amp; AI Integration Analysis (Preliminary Results)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EBDFD-7C06-7B55-F62E-E0D5B0E2D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5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6644C-4AFC-BF75-8190-25AA88B37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&amp;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FEB4D-F075-575A-1041-61AE04E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AI adoption in writing:</a:t>
            </a:r>
            <a:r>
              <a:rPr lang="en-US" sz="2400" dirty="0"/>
              <a:t> Generative AI tools are increasingly used by students (≈13% of teens have used ChatGPT for school).</a:t>
            </a:r>
          </a:p>
          <a:p>
            <a:r>
              <a:rPr lang="en-US" sz="2400" dirty="0"/>
              <a:t>Prevailing concerns: Discourse largely fixates on plagiarism and academic integrity​ with educators uncertain about AI’s legitimacy in classrooms (Gallagher et al., 2024).</a:t>
            </a:r>
          </a:p>
          <a:p>
            <a:r>
              <a:rPr lang="en-US" sz="2400" b="1" dirty="0"/>
              <a:t>Research gap:</a:t>
            </a:r>
            <a:r>
              <a:rPr lang="en-US" sz="2400" dirty="0"/>
              <a:t> Limited understanding of </a:t>
            </a:r>
            <a:r>
              <a:rPr lang="en-US" sz="2400" i="1" dirty="0"/>
              <a:t>how</a:t>
            </a:r>
            <a:r>
              <a:rPr lang="en-US" sz="2400" dirty="0"/>
              <a:t> students integrate AI into their writing process​ beyond surface-level use.</a:t>
            </a:r>
          </a:p>
          <a:p>
            <a:r>
              <a:rPr lang="en-US" sz="2400" b="1" dirty="0"/>
              <a:t>Student perceptions:</a:t>
            </a:r>
            <a:r>
              <a:rPr lang="en-US" sz="2400" dirty="0"/>
              <a:t> Initial studies show mixed attitudes – some students use AI uncritically (risking “</a:t>
            </a:r>
            <a:r>
              <a:rPr lang="en-US" sz="2400" dirty="0" err="1"/>
              <a:t>AIgiarism</a:t>
            </a:r>
            <a:r>
              <a:rPr lang="en-US" sz="2400" dirty="0"/>
              <a:t>”), others remain skeptical (lacking strategies)​ (Burkhard, 2022; Chan &amp; Hu, 2023).</a:t>
            </a:r>
          </a:p>
        </p:txBody>
      </p:sp>
    </p:spTree>
    <p:extLst>
      <p:ext uri="{BB962C8B-B14F-4D97-AF65-F5344CB8AC3E}">
        <p14:creationId xmlns:p14="http://schemas.microsoft.com/office/powerpoint/2010/main" val="157001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D9C1-E03A-0FC7-ED5C-845EB77C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EF254-EA88-BC02-3FC0-1E401E68B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Cognitive perspective:</a:t>
            </a:r>
            <a:r>
              <a:rPr lang="en-US" dirty="0"/>
              <a:t> Writing as goal-directed problem solving; relies on planning, strategy, and working memory​ (Flower &amp; Hayes, 1981).</a:t>
            </a:r>
          </a:p>
          <a:p>
            <a:r>
              <a:rPr lang="en-US" b="1" dirty="0"/>
              <a:t>Sociocultural perspective:</a:t>
            </a:r>
            <a:r>
              <a:rPr lang="en-US" dirty="0"/>
              <a:t> Writing as a socially situated act; shaped by audience, peers, tools, and context​ (Prior, 2006).</a:t>
            </a:r>
          </a:p>
          <a:p>
            <a:r>
              <a:rPr lang="en-US" b="1" dirty="0"/>
              <a:t>Integrative view:</a:t>
            </a:r>
            <a:r>
              <a:rPr lang="en-US" dirty="0"/>
              <a:t> Argumentative writing research bridges both views writers operate within cognitive processes </a:t>
            </a:r>
            <a:r>
              <a:rPr lang="en-US" i="1" dirty="0"/>
              <a:t>and</a:t>
            </a:r>
            <a:r>
              <a:rPr lang="en-US" dirty="0"/>
              <a:t> community contexts (Alexander et al., 2023; Graham, 2018).</a:t>
            </a:r>
          </a:p>
          <a:p>
            <a:r>
              <a:rPr lang="en-US" b="1" dirty="0"/>
              <a:t>AI as a writing partner:</a:t>
            </a:r>
            <a:r>
              <a:rPr lang="en-US" dirty="0"/>
              <a:t> Generative AI can function as a collaborator or “surrogate author,” blurring the cognitive/social divide and potentially redefining writing practices.</a:t>
            </a:r>
          </a:p>
        </p:txBody>
      </p:sp>
    </p:spTree>
    <p:extLst>
      <p:ext uri="{BB962C8B-B14F-4D97-AF65-F5344CB8AC3E}">
        <p14:creationId xmlns:p14="http://schemas.microsoft.com/office/powerpoint/2010/main" val="45813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978CC-5D7D-F450-E966-308C0BF6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90F34-D926-5DB8-19FE-2C55FF58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RQ1:</a:t>
            </a:r>
            <a:r>
              <a:rPr lang="en-US" dirty="0"/>
              <a:t> What patterns of engagement emerge from student–AI interactions with a specialized writing assistant?</a:t>
            </a:r>
          </a:p>
          <a:p>
            <a:r>
              <a:rPr lang="en-US" b="1" dirty="0"/>
              <a:t>RQ2:</a:t>
            </a:r>
            <a:r>
              <a:rPr lang="en-US" dirty="0"/>
              <a:t> How do these engagement patterns correspond to psychological profiles of student intent and goal-directed writing behavior?</a:t>
            </a:r>
          </a:p>
          <a:p>
            <a:r>
              <a:rPr lang="en-US" b="1" dirty="0"/>
              <a:t>RQ3:</a:t>
            </a:r>
            <a:r>
              <a:rPr lang="en-US" dirty="0"/>
              <a:t> What is the relationship between these interaction profiles and writing outcomes (e.g., rhetorical structure, argument quality, degree of AI integration)?</a:t>
            </a:r>
          </a:p>
        </p:txBody>
      </p:sp>
    </p:spTree>
    <p:extLst>
      <p:ext uri="{BB962C8B-B14F-4D97-AF65-F5344CB8AC3E}">
        <p14:creationId xmlns:p14="http://schemas.microsoft.com/office/powerpoint/2010/main" val="68607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CDFE0-6BE6-F030-1250-9E89E65B6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 &amp; Data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6E569-AE31-D716-4F58-F68200A95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Participants:</a:t>
            </a:r>
            <a:r>
              <a:rPr lang="en-US" dirty="0"/>
              <a:t> 1,581 students (high school &amp; college levels) using </a:t>
            </a:r>
            <a:r>
              <a:rPr lang="en-US" i="1" dirty="0" err="1"/>
              <a:t>Editory</a:t>
            </a:r>
            <a:r>
              <a:rPr lang="en-US" i="1" dirty="0"/>
              <a:t> AI</a:t>
            </a:r>
            <a:r>
              <a:rPr lang="en-US" dirty="0"/>
              <a:t>; data drawn from 3,101 log files (April–July 2024). Logs with &lt;2 AI interactions were excluded.</a:t>
            </a:r>
          </a:p>
          <a:p>
            <a:r>
              <a:rPr lang="en-US" b="1" dirty="0"/>
              <a:t>Dataset:</a:t>
            </a:r>
            <a:r>
              <a:rPr lang="en-US" dirty="0"/>
              <a:t> 2,460 writing sessions yielding 8,720 recorded AI interactions (query–response pairs)​. All data were de-identified to protect privacy.</a:t>
            </a:r>
          </a:p>
          <a:p>
            <a:r>
              <a:rPr lang="en-US" b="1" dirty="0"/>
              <a:t>Platform - </a:t>
            </a:r>
            <a:r>
              <a:rPr lang="en-US" b="1" dirty="0" err="1"/>
              <a:t>Editory</a:t>
            </a:r>
            <a:r>
              <a:rPr lang="en-US" b="1" dirty="0"/>
              <a:t> AI:</a:t>
            </a:r>
            <a:r>
              <a:rPr lang="en-US" dirty="0"/>
              <a:t> A custom academic writing assistant with structured prompts for eight essay components (Hook, Thesis, Evidence, etc.)​.</a:t>
            </a:r>
          </a:p>
          <a:p>
            <a:pPr lvl="1"/>
            <a:r>
              <a:rPr lang="en-US" dirty="0"/>
              <a:t>Users can adjust tone, length, and component type for each AI generation.</a:t>
            </a:r>
          </a:p>
          <a:p>
            <a:pPr lvl="1"/>
            <a:r>
              <a:rPr lang="en-US" dirty="0"/>
              <a:t>Unlike general tools (e.g., ChatGPT), </a:t>
            </a:r>
            <a:r>
              <a:rPr lang="en-US" i="1" dirty="0" err="1"/>
              <a:t>Editory</a:t>
            </a:r>
            <a:r>
              <a:rPr lang="en-US" dirty="0"/>
              <a:t> is fine-tuned for educational writing tasks and logs detailed interaction metadata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75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D290-132A-32C4-B5CC-934C9E674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A2A9C-3E45-7A8E-CC5B-CEC4FFA2E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Coding interactions:</a:t>
            </a:r>
            <a:r>
              <a:rPr lang="en-US" dirty="0"/>
              <a:t> Each AI interaction was classified by:</a:t>
            </a:r>
          </a:p>
          <a:p>
            <a:r>
              <a:rPr lang="en-US" b="1" dirty="0"/>
              <a:t>Timing:</a:t>
            </a:r>
            <a:r>
              <a:rPr lang="en-US" dirty="0"/>
              <a:t> delay between a student’s AI requests (short: &lt;45s, medium: 45s–2min, medium-long: 2–5min, long: &gt;5min.</a:t>
            </a:r>
          </a:p>
          <a:p>
            <a:r>
              <a:rPr lang="en-US" b="1" dirty="0"/>
              <a:t>Change in parameters:</a:t>
            </a:r>
            <a:r>
              <a:rPr lang="en-US" dirty="0"/>
              <a:t> whether the student adjusted the AI settings (tone, length, component) between requests. </a:t>
            </a:r>
            <a:r>
              <a:rPr lang="en-US" i="1" dirty="0"/>
              <a:t>Static</a:t>
            </a:r>
            <a:r>
              <a:rPr lang="en-US" dirty="0"/>
              <a:t> interactions = no change; </a:t>
            </a:r>
            <a:r>
              <a:rPr lang="en-US" i="1" dirty="0"/>
              <a:t>Dynamic</a:t>
            </a:r>
            <a:r>
              <a:rPr lang="en-US" dirty="0"/>
              <a:t> interactions = one or more parameter changes.</a:t>
            </a:r>
          </a:p>
        </p:txBody>
      </p:sp>
    </p:spTree>
    <p:extLst>
      <p:ext uri="{BB962C8B-B14F-4D97-AF65-F5344CB8AC3E}">
        <p14:creationId xmlns:p14="http://schemas.microsoft.com/office/powerpoint/2010/main" val="170878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10B8B-863C-803E-AD27-1BFAE8801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E835C-0D63-E7D9-EF87-FFB530111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Feature extraction:</a:t>
            </a:r>
            <a:r>
              <a:rPr lang="en-US" dirty="0"/>
              <a:t> For each student/session, we computed patterns (e.g., proportion of short vs. long intervals, frequency of static vs. dynamic queries).</a:t>
            </a:r>
          </a:p>
          <a:p>
            <a:r>
              <a:rPr lang="en-US" b="1" dirty="0"/>
              <a:t>K-means clustering:</a:t>
            </a:r>
            <a:r>
              <a:rPr lang="en-US" dirty="0"/>
              <a:t> Applied to engagement features (time intervals, interaction frequency, query types) to group similar usage profiles​. Determined optimal k=4 via elbow method (distinct drop in WCSS)​.</a:t>
            </a:r>
          </a:p>
          <a:p>
            <a:r>
              <a:rPr lang="en-US" b="1" dirty="0"/>
              <a:t>Cluster validity:</a:t>
            </a:r>
            <a:r>
              <a:rPr lang="en-US" dirty="0"/>
              <a:t> Four clusters showed good separation (average silhouette ≈0.66)​, indicating reliable, distinct engagement profiles.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8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B4B7-DF82-2F9F-1B61-4B2F71E58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Four Engagement Profiles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62105-B512-1C72-829B-DB52D3F8B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Profile 1 – “Static Deliberative”:</a:t>
            </a:r>
            <a:r>
              <a:rPr lang="en-US" dirty="0"/>
              <a:t> Longer pauses between AI queries with minimal setting changes. Indicates careful, goal-driven use (students wait, revise, then ask AI occasionally).</a:t>
            </a:r>
          </a:p>
          <a:p>
            <a:r>
              <a:rPr lang="en-US" b="1" dirty="0"/>
              <a:t>Profile 2 – “Static Rapid”:</a:t>
            </a:r>
            <a:r>
              <a:rPr lang="en-US" dirty="0"/>
              <a:t> Short intervals between queries, still with minimal changes​. Students rapidly generate content in succession, using default settings consistently.</a:t>
            </a:r>
          </a:p>
          <a:p>
            <a:r>
              <a:rPr lang="en-US" b="1" dirty="0"/>
              <a:t>Profile 3 – “Dynamic Exploratory”:</a:t>
            </a:r>
            <a:r>
              <a:rPr lang="en-US" dirty="0"/>
              <a:t> Frequent parameter changes between interactions (highly dynamic) and moderate timing​. Suggests iterative experimentation and refinement using AI in bursts.</a:t>
            </a:r>
          </a:p>
          <a:p>
            <a:r>
              <a:rPr lang="en-US" b="1" dirty="0"/>
              <a:t>Profile 4 – “Rapid &amp; Superficial”:</a:t>
            </a:r>
            <a:r>
              <a:rPr lang="en-US" dirty="0"/>
              <a:t> Very short intervals between AI calls with no adjustments. Characterized by rapid-fire requests and less reflective integration of AI outputs.</a:t>
            </a:r>
          </a:p>
        </p:txBody>
      </p:sp>
    </p:spTree>
    <p:extLst>
      <p:ext uri="{BB962C8B-B14F-4D97-AF65-F5344CB8AC3E}">
        <p14:creationId xmlns:p14="http://schemas.microsoft.com/office/powerpoint/2010/main" val="382033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A410E-5F63-7B31-264D-B7F6C1D04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70118-2735-C8C7-8631-F5820FFB4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Comparison of engagement metrics across the four profiles. Profile 1 users have the longest average query intervals (~150 seconds) and few configuration changes, whereas Profile 4 users have extremely short intervals (~15 seconds) with almost no changes. Profile 3 is characterized by a high rate of parameter changes (~70% of interactions dynamic) and moderately timed queries, indicating exploratory use. Profile 2 shows quick interactions (∼40s intervals) with very few changes, reflecting fast but consistent usage.</a:t>
            </a:r>
          </a:p>
        </p:txBody>
      </p:sp>
    </p:spTree>
    <p:extLst>
      <p:ext uri="{BB962C8B-B14F-4D97-AF65-F5344CB8AC3E}">
        <p14:creationId xmlns:p14="http://schemas.microsoft.com/office/powerpoint/2010/main" val="24280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857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Body</vt:lpstr>
      <vt:lpstr>Aptos Display</vt:lpstr>
      <vt:lpstr>Arial</vt:lpstr>
      <vt:lpstr>Office Theme</vt:lpstr>
      <vt:lpstr>Understanding the Complex Landscape of Student AI Use in Writing</vt:lpstr>
      <vt:lpstr>Background &amp; Motivation</vt:lpstr>
      <vt:lpstr>Theoretical Framework</vt:lpstr>
      <vt:lpstr>Research Questions</vt:lpstr>
      <vt:lpstr>Participants &amp; Data </vt:lpstr>
      <vt:lpstr>Interaction Analysis</vt:lpstr>
      <vt:lpstr>Clustering</vt:lpstr>
      <vt:lpstr>Results: Four Engagement Profiles</vt:lpstr>
      <vt:lpstr>PowerPoint Presentation</vt:lpstr>
      <vt:lpstr>Survey &amp; AI Integration Analysis (Preliminary Results)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Muhammad Fusenig</dc:creator>
  <cp:lastModifiedBy>Muhammad Amir Fusenig</cp:lastModifiedBy>
  <cp:revision>3</cp:revision>
  <dcterms:created xsi:type="dcterms:W3CDTF">2025-04-07T02:42:35Z</dcterms:created>
  <dcterms:modified xsi:type="dcterms:W3CDTF">2025-04-07T18:07:55Z</dcterms:modified>
</cp:coreProperties>
</file>